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81"/>
    <p:restoredTop sz="51287"/>
  </p:normalViewPr>
  <p:slideViewPr>
    <p:cSldViewPr snapToGrid="0" snapToObjects="1">
      <p:cViewPr>
        <p:scale>
          <a:sx n="77" d="100"/>
          <a:sy n="77" d="100"/>
        </p:scale>
        <p:origin x="1424" y="1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25/04/2017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makebitcoingreatagain.wordpress.com/2016/01/19/bitcoin-great-kow-tow/"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An online payment without involving a smart contract. </a:t>
            </a:r>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Alice got an idea! She could use a smart contract to make the process faster and better.</a:t>
            </a:r>
          </a:p>
          <a:p>
            <a:pPr marL="457200" lvl="1" indent="0">
              <a:buNone/>
            </a:pPr>
            <a:endParaRPr lang="en-GB" baseline="0" dirty="0" smtClean="0"/>
          </a:p>
          <a:p>
            <a:pPr marL="457200" lvl="1" indent="0">
              <a:buNone/>
            </a:pPr>
            <a:r>
              <a:rPr lang="en-GB" baseline="0" dirty="0" smtClean="0"/>
              <a:t>Let’s suppose that </a:t>
            </a:r>
            <a:r>
              <a:rPr lang="en-GB" baseline="0" dirty="0" err="1" smtClean="0"/>
              <a:t>Ebay</a:t>
            </a:r>
            <a:r>
              <a:rPr lang="en-GB" baseline="0" dirty="0" smtClean="0"/>
              <a:t> works together with a company which provides some services for Smart Contracts (e.g. </a:t>
            </a:r>
            <a:r>
              <a:rPr lang="en-GB" baseline="0" dirty="0" err="1" smtClean="0"/>
              <a:t>Ethereum</a:t>
            </a:r>
            <a:r>
              <a:rPr lang="en-GB" baseline="0" dirty="0" smtClean="0"/>
              <a:t>). </a:t>
            </a:r>
          </a:p>
          <a:p>
            <a:pPr marL="457200" lvl="1" indent="0">
              <a:buNone/>
            </a:pPr>
            <a:r>
              <a:rPr lang="en-GB" baseline="0" dirty="0" smtClean="0"/>
              <a:t>Alice wants to try this new service and stipulates a new SM with </a:t>
            </a:r>
            <a:r>
              <a:rPr lang="en-GB" baseline="0" dirty="0" err="1" smtClean="0"/>
              <a:t>Ebay</a:t>
            </a:r>
            <a:r>
              <a:rPr lang="en-GB" baseline="0" dirty="0" smtClean="0"/>
              <a:t>. </a:t>
            </a:r>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notified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(IMMIDIATELY)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have a look at a simple wallet contract.</a:t>
            </a:r>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DRASTICALLY</a:t>
            </a:r>
            <a:r>
              <a:rPr lang="it-IT" sz="1200" kern="1200" baseline="0" dirty="0" smtClean="0">
                <a:solidFill>
                  <a:schemeClr val="tx1"/>
                </a:solidFill>
                <a:latin typeface="+mn-lt"/>
                <a:ea typeface="+mn-ea"/>
                <a:cs typeface="+mn-cs"/>
              </a:rPr>
              <a:t> DROPPED </a:t>
            </a:r>
            <a:r>
              <a:rPr lang="it-IT" sz="1200" kern="1200" dirty="0" smtClean="0">
                <a:solidFill>
                  <a:schemeClr val="tx1"/>
                </a:solidFill>
                <a:latin typeface="+mn-lt"/>
                <a:ea typeface="+mn-ea"/>
                <a:cs typeface="+mn-cs"/>
              </a:rPr>
              <a:t>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Consider this </a:t>
            </a:r>
            <a:r>
              <a:rPr lang="en-GB" baseline="0" dirty="0" err="1" smtClean="0"/>
              <a:t>SimpleDAO</a:t>
            </a:r>
            <a:r>
              <a:rPr lang="en-GB" baseline="0" dirty="0" smtClean="0"/>
              <a:t> Contract</a:t>
            </a:r>
          </a:p>
          <a:p>
            <a:pPr marL="228600" indent="-228600">
              <a:buAutoNum type="arabicPeriod"/>
            </a:pPr>
            <a:r>
              <a:rPr lang="en-GB" baseline="0" dirty="0" smtClean="0"/>
              <a:t>The Attack which we want to present you allows the hacker to steal all the ether from the </a:t>
            </a:r>
            <a:r>
              <a:rPr lang="en-GB" baseline="0" dirty="0" err="1" smtClean="0"/>
              <a:t>SimpleDAO</a:t>
            </a:r>
            <a:r>
              <a:rPr lang="en-GB" baseline="0" dirty="0" smtClean="0"/>
              <a:t>: </a:t>
            </a:r>
          </a:p>
          <a:p>
            <a:pPr marL="228600" indent="-228600">
              <a:buAutoNum type="arabicPeriod"/>
            </a:pPr>
            <a:r>
              <a:rPr lang="en-GB" baseline="0" dirty="0" smtClean="0"/>
              <a:t>It works as follows: </a:t>
            </a:r>
          </a:p>
          <a:p>
            <a:pPr marL="685800" lvl="1" indent="-228600">
              <a:buAutoNum type="arabicPeriod"/>
            </a:pPr>
            <a:r>
              <a:rPr lang="en-GB" baseline="0" dirty="0" smtClean="0"/>
              <a:t>Publish a Mallory Contract (like this one) CLICCARE</a:t>
            </a:r>
          </a:p>
          <a:p>
            <a:pPr marL="685800" lvl="1" indent="-228600">
              <a:buAutoNum type="arabicPeriod"/>
            </a:pPr>
            <a:r>
              <a:rPr lang="en-GB" baseline="0" dirty="0" smtClean="0"/>
              <a:t>The Hacker donates some ether for Mallory and invokes the Mallory </a:t>
            </a:r>
            <a:r>
              <a:rPr lang="en-GB" baseline="0" dirty="0" err="1" smtClean="0"/>
              <a:t>Fallback</a:t>
            </a:r>
            <a:r>
              <a:rPr lang="en-GB" baseline="0" dirty="0" smtClean="0"/>
              <a:t> (Line 5.) </a:t>
            </a:r>
          </a:p>
          <a:p>
            <a:pPr marL="1143000" lvl="2" indent="-228600">
              <a:buAutoNum type="arabicPeriod"/>
            </a:pPr>
            <a:r>
              <a:rPr lang="en-GB" baseline="0" dirty="0" smtClean="0"/>
              <a:t>A </a:t>
            </a:r>
            <a:r>
              <a:rPr lang="en-GB" baseline="0" dirty="0" err="1" smtClean="0"/>
              <a:t>Fallback</a:t>
            </a:r>
            <a:r>
              <a:rPr lang="en-GB" baseline="0" dirty="0" smtClean="0"/>
              <a:t> is just a function without any name or parameter which will called by default if some ether is sent</a:t>
            </a:r>
            <a:r>
              <a:rPr lang="it-IT" sz="1200" kern="1200" dirty="0" smtClean="0">
                <a:solidFill>
                  <a:schemeClr val="tx1"/>
                </a:solidFill>
                <a:latin typeface="+mn-lt"/>
                <a:ea typeface="+mn-ea"/>
                <a:cs typeface="+mn-cs"/>
              </a:rPr>
              <a:t> to the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without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providing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data</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of the SIMPLE DAO CONTRACT </a:t>
            </a:r>
            <a:r>
              <a:rPr lang="it-IT" kern="1200" baseline="0" dirty="0" err="1" smtClean="0">
                <a:solidFill>
                  <a:schemeClr val="tx1"/>
                </a:solidFill>
                <a:latin typeface="+mn-lt"/>
                <a:ea typeface="+mn-ea"/>
                <a:cs typeface="+mn-cs"/>
              </a:rPr>
              <a:t>which</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transfers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ether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Mallory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call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of </a:t>
            </a:r>
            <a:r>
              <a:rPr lang="it-IT" kern="1200" baseline="0" dirty="0" err="1" smtClean="0">
                <a:solidFill>
                  <a:schemeClr val="tx1"/>
                </a:solidFill>
                <a:latin typeface="+mn-lt"/>
                <a:ea typeface="+mn-ea"/>
                <a:cs typeface="+mn-cs"/>
              </a:rPr>
              <a:t>Mallory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msg.sender.call.value</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amount</a:t>
            </a:r>
            <a:r>
              <a:rPr lang="it-IT" kern="1200" baseline="0" dirty="0" smtClean="0">
                <a:solidFill>
                  <a:schemeClr val="tx1"/>
                </a:solidFill>
                <a:latin typeface="+mn-lt"/>
                <a:ea typeface="+mn-ea"/>
                <a:cs typeface="+mn-cs"/>
              </a:rPr>
              <a:t>))</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invokes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and so on </a:t>
            </a:r>
            <a:br>
              <a:rPr lang="it-IT" kern="1200" baseline="0" dirty="0" smtClean="0">
                <a:solidFill>
                  <a:schemeClr val="tx1"/>
                </a:solidFill>
                <a:latin typeface="+mn-lt"/>
                <a:ea typeface="+mn-ea"/>
                <a:cs typeface="+mn-cs"/>
              </a:rPr>
            </a:br>
            <a:r>
              <a:rPr lang="it-IT" kern="1200" baseline="0" dirty="0" smtClean="0">
                <a:solidFill>
                  <a:schemeClr val="tx1"/>
                </a:solidFill>
                <a:latin typeface="+mn-lt"/>
                <a:ea typeface="+mn-ea"/>
                <a:cs typeface="+mn-cs"/>
              </a:rPr>
              <a:t>UNTIL ONE OF THE FOLLOWIN CONDITION IS SATISFIED</a:t>
            </a:r>
          </a:p>
          <a:p>
            <a:pPr marL="1143000" lvl="2" indent="-228600">
              <a:buAutoNum type="arabicPeriod"/>
            </a:pPr>
            <a:r>
              <a:rPr lang="it-IT" kern="1200" baseline="0" dirty="0" smtClean="0">
                <a:solidFill>
                  <a:schemeClr val="tx1"/>
                </a:solidFill>
                <a:latin typeface="+mn-lt"/>
                <a:ea typeface="+mn-ea"/>
                <a:cs typeface="+mn-cs"/>
              </a:rPr>
              <a:t>NOTE: LINE 10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never</a:t>
            </a:r>
            <a:r>
              <a:rPr lang="it-IT" kern="1200" baseline="0" dirty="0" smtClean="0">
                <a:solidFill>
                  <a:schemeClr val="tx1"/>
                </a:solidFill>
                <a:latin typeface="+mn-lt"/>
                <a:ea typeface="+mn-ea"/>
                <a:cs typeface="+mn-cs"/>
              </a:rPr>
              <a:t> be </a:t>
            </a:r>
            <a:r>
              <a:rPr lang="it-IT" kern="1200" baseline="0" dirty="0" err="1" smtClean="0">
                <a:solidFill>
                  <a:schemeClr val="tx1"/>
                </a:solidFill>
                <a:latin typeface="+mn-lt"/>
                <a:ea typeface="+mn-ea"/>
                <a:cs typeface="+mn-cs"/>
              </a:rPr>
              <a:t>updated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until</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The gas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exhausted</a:t>
            </a:r>
            <a:r>
              <a:rPr lang="it-IT" kern="1200" baseline="0" dirty="0" smtClean="0">
                <a:solidFill>
                  <a:schemeClr val="tx1"/>
                </a:solidFill>
                <a:latin typeface="+mn-lt"/>
                <a:ea typeface="+mn-ea"/>
                <a:cs typeface="+mn-cs"/>
              </a:rPr>
              <a:t> (gas =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fee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paid</a:t>
            </a:r>
            <a:r>
              <a:rPr lang="it-IT" kern="1200" baseline="0" dirty="0" smtClean="0">
                <a:solidFill>
                  <a:schemeClr val="tx1"/>
                </a:solidFill>
                <a:latin typeface="+mn-lt"/>
                <a:ea typeface="+mn-ea"/>
                <a:cs typeface="+mn-cs"/>
              </a:rPr>
              <a:t> to the </a:t>
            </a:r>
            <a:r>
              <a:rPr lang="it-IT" kern="1200" baseline="0" dirty="0" err="1" smtClean="0">
                <a:solidFill>
                  <a:schemeClr val="tx1"/>
                </a:solidFill>
                <a:latin typeface="+mn-lt"/>
                <a:ea typeface="+mn-ea"/>
                <a:cs typeface="+mn-cs"/>
              </a:rPr>
              <a:t>miners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proportinal</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their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power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computation</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Call </a:t>
            </a: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full</a:t>
            </a:r>
          </a:p>
          <a:p>
            <a:pPr marL="1600200" lvl="3" indent="-228600">
              <a:buAutoNum type="arabicPeriod"/>
            </a:pPr>
            <a:r>
              <a:rPr lang="it-IT" kern="1200" baseline="0" dirty="0" smtClean="0">
                <a:solidFill>
                  <a:schemeClr val="tx1"/>
                </a:solidFill>
                <a:latin typeface="+mn-lt"/>
                <a:ea typeface="+mn-ea"/>
                <a:cs typeface="+mn-cs"/>
              </a:rPr>
              <a:t>Balance of DAO </a:t>
            </a:r>
            <a:r>
              <a:rPr lang="it-IT" kern="1200" baseline="0" dirty="0" err="1" smtClean="0">
                <a:solidFill>
                  <a:schemeClr val="tx1"/>
                </a:solidFill>
                <a:latin typeface="+mn-lt"/>
                <a:ea typeface="+mn-ea"/>
                <a:cs typeface="+mn-cs"/>
              </a:rPr>
              <a:t>becomes</a:t>
            </a:r>
            <a:r>
              <a:rPr lang="it-IT" kern="1200" baseline="0" dirty="0" smtClean="0">
                <a:solidFill>
                  <a:schemeClr val="tx1"/>
                </a:solidFill>
                <a:latin typeface="+mn-lt"/>
                <a:ea typeface="+mn-ea"/>
                <a:cs typeface="+mn-cs"/>
              </a:rPr>
              <a:t> 0 </a:t>
            </a:r>
          </a:p>
          <a:p>
            <a:pPr marL="1600200" lvl="3" indent="-228600">
              <a:buAutoNum type="arabicPeriod"/>
            </a:pPr>
            <a:endParaRPr lang="it-IT" kern="1200" baseline="0" dirty="0" smtClean="0">
              <a:solidFill>
                <a:schemeClr val="tx1"/>
              </a:solidFill>
              <a:latin typeface="+mn-lt"/>
              <a:ea typeface="+mn-ea"/>
              <a:cs typeface="+mn-cs"/>
            </a:endParaRPr>
          </a:p>
          <a:p>
            <a:pPr marL="1600200" lvl="3" indent="-228600">
              <a:buAutoNum type="arabicPeriod"/>
            </a:pPr>
            <a:r>
              <a:rPr lang="it-IT" kern="1200" baseline="0" dirty="0" smtClean="0">
                <a:solidFill>
                  <a:schemeClr val="tx1"/>
                </a:solidFill>
                <a:latin typeface="+mn-lt"/>
                <a:ea typeface="+mn-ea"/>
                <a:cs typeface="+mn-cs"/>
              </a:rPr>
              <a:t>THIS IS REQUIRE BECAUSE THE LINE 10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have</a:t>
            </a:r>
            <a:r>
              <a:rPr lang="it-IT" kern="1200" baseline="0" dirty="0" smtClean="0">
                <a:solidFill>
                  <a:schemeClr val="tx1"/>
                </a:solidFill>
                <a:latin typeface="+mn-lt"/>
                <a:ea typeface="+mn-ea"/>
                <a:cs typeface="+mn-cs"/>
              </a:rPr>
              <a:t> to be </a:t>
            </a:r>
            <a:r>
              <a:rPr lang="it-IT" kern="1200" baseline="0" dirty="0" err="1" smtClean="0">
                <a:solidFill>
                  <a:schemeClr val="tx1"/>
                </a:solidFill>
                <a:latin typeface="+mn-lt"/>
                <a:ea typeface="+mn-ea"/>
                <a:cs typeface="+mn-cs"/>
              </a:rPr>
              <a:t>executed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order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keep</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money</a:t>
            </a:r>
            <a:r>
              <a:rPr lang="it-IT" kern="1200" baseline="0" dirty="0" smtClean="0">
                <a:solidFill>
                  <a:schemeClr val="tx1"/>
                </a:solidFill>
                <a:latin typeface="+mn-lt"/>
                <a:ea typeface="+mn-ea"/>
                <a:cs typeface="+mn-cs"/>
              </a:rPr>
              <a:t> on the </a:t>
            </a:r>
            <a:r>
              <a:rPr lang="it-IT" kern="1200" baseline="0" dirty="0" err="1" smtClean="0">
                <a:solidFill>
                  <a:schemeClr val="tx1"/>
                </a:solidFill>
                <a:latin typeface="+mn-lt"/>
                <a:ea typeface="+mn-ea"/>
                <a:cs typeface="+mn-cs"/>
              </a:rPr>
              <a:t>contract</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contract</a:t>
            </a:r>
          </a:p>
          <a:p>
            <a:pPr marL="228600" indent="-228600">
              <a:buAutoNum type="arabicPeriod"/>
            </a:pPr>
            <a:r>
              <a:rPr lang="en-GB" baseline="0" dirty="0" smtClean="0"/>
              <a:t>(CLICK)The function </a:t>
            </a:r>
            <a:r>
              <a:rPr lang="en-GB" baseline="0" dirty="0" err="1" smtClean="0"/>
              <a:t>fallback</a:t>
            </a:r>
            <a:r>
              <a:rPr lang="en-GB" baseline="0" dirty="0" smtClean="0"/>
              <a:t> is invoked </a:t>
            </a:r>
          </a:p>
          <a:p>
            <a:pPr marL="685800" lvl="1" indent="-228600">
              <a:buAutoNum type="arabicPeriod"/>
            </a:pPr>
            <a:r>
              <a:rPr lang="en-GB" baseline="0" dirty="0" smtClean="0"/>
              <a:t>(</a:t>
            </a:r>
            <a:r>
              <a:rPr lang="en-GB" baseline="0" dirty="0" err="1" smtClean="0"/>
              <a:t>CLICKThe</a:t>
            </a:r>
            <a:r>
              <a:rPr lang="en-GB" baseline="0" dirty="0" smtClean="0"/>
              <a:t>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(CLICK)If 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(CLICK) The 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(CLICK(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the state </a:t>
            </a:r>
            <a:r>
              <a:rPr lang="it-IT" sz="1200" u="sng" kern="1200" baseline="0" dirty="0" err="1" smtClean="0">
                <a:solidFill>
                  <a:schemeClr val="tx1"/>
                </a:solidFill>
                <a:latin typeface="+mn-lt"/>
                <a:ea typeface="+mn-ea"/>
                <a:cs typeface="+mn-cs"/>
              </a:rPr>
              <a:t>between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two</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function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calls</a:t>
            </a:r>
            <a:r>
              <a:rPr lang="it-IT" sz="1200" u="sng" kern="1200" baseline="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So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please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by </a:t>
            </a:r>
            <a:r>
              <a:rPr lang="it-IT" sz="1200" kern="1200" baseline="0" dirty="0" err="1" smtClean="0">
                <a:solidFill>
                  <a:schemeClr val="tx1"/>
                </a:solidFill>
                <a:effectLst/>
                <a:latin typeface="+mn-lt"/>
                <a:ea typeface="+mn-ea"/>
                <a:cs typeface="+mn-cs"/>
              </a:rPr>
              <a:t>your</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own</a:t>
            </a:r>
            <a:r>
              <a:rPr lang="it-IT" sz="1200" kern="1200" baseline="0" dirty="0" smtClean="0">
                <a:solidFill>
                  <a:schemeClr val="tx1"/>
                </a:solidFill>
                <a:effectLst/>
                <a:latin typeface="+mn-lt"/>
                <a:ea typeface="+mn-ea"/>
                <a:cs typeface="+mn-cs"/>
              </a:rPr>
              <a:t>. Do </a:t>
            </a:r>
            <a:r>
              <a:rPr lang="it-IT" sz="1200" kern="1200" baseline="0" dirty="0" err="1" smtClean="0">
                <a:solidFill>
                  <a:schemeClr val="tx1"/>
                </a:solidFill>
                <a:effectLst/>
                <a:latin typeface="+mn-lt"/>
                <a:ea typeface="+mn-ea"/>
                <a:cs typeface="+mn-cs"/>
              </a:rPr>
              <a:t>see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anything</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wrong</a:t>
            </a:r>
            <a:r>
              <a:rPr lang="it-IT" sz="1200" kern="1200" baseline="0" dirty="0" smtClean="0">
                <a:solidFill>
                  <a:schemeClr val="tx1"/>
                </a:solidFill>
                <a:effectLst/>
                <a:latin typeface="+mn-lt"/>
                <a:ea typeface="+mn-ea"/>
                <a:cs typeface="+mn-cs"/>
              </a:rPr>
              <a:t> with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it-IT" sz="1200" kern="1200" dirty="0" err="1" smtClean="0">
                <a:solidFill>
                  <a:schemeClr val="tx1"/>
                </a:solidFill>
                <a:latin typeface="+mn-lt"/>
                <a:ea typeface="+mn-ea"/>
                <a:cs typeface="+mn-cs"/>
              </a:rPr>
              <a:t>There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contractual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obligation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miner</a:t>
            </a:r>
            <a:r>
              <a:rPr lang="it-IT" sz="1200" kern="1200" baseline="0" dirty="0" smtClean="0">
                <a:solidFill>
                  <a:schemeClr val="tx1"/>
                </a:solidFill>
                <a:latin typeface="+mn-lt"/>
                <a:ea typeface="+mn-ea"/>
                <a:cs typeface="+mn-cs"/>
              </a:rPr>
              <a:t> must include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in a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could</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attach</a:t>
            </a:r>
            <a:r>
              <a:rPr lang="it-IT" sz="1200" kern="1200" baseline="0" dirty="0" smtClean="0">
                <a:solidFill>
                  <a:schemeClr val="tx1"/>
                </a:solidFill>
                <a:latin typeface="+mn-lt"/>
                <a:ea typeface="+mn-ea"/>
                <a:cs typeface="+mn-cs"/>
              </a:rPr>
              <a:t> a high </a:t>
            </a:r>
            <a:r>
              <a:rPr lang="it-IT" sz="1200" kern="1200" baseline="0" dirty="0" err="1" smtClean="0">
                <a:solidFill>
                  <a:schemeClr val="tx1"/>
                </a:solidFill>
                <a:latin typeface="+mn-lt"/>
                <a:ea typeface="+mn-ea"/>
                <a:cs typeface="+mn-cs"/>
              </a:rPr>
              <a:t>fee</a:t>
            </a:r>
            <a:r>
              <a:rPr lang="it-IT" sz="1200" kern="1200" baseline="0" dirty="0" smtClean="0">
                <a:solidFill>
                  <a:schemeClr val="tx1"/>
                </a:solidFill>
                <a:latin typeface="+mn-lt"/>
                <a:ea typeface="+mn-ea"/>
                <a:cs typeface="+mn-cs"/>
              </a:rPr>
              <a:t> with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might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still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ignored</a:t>
            </a:r>
            <a:r>
              <a:rPr lang="it-IT" sz="1200" kern="1200" baseline="0" dirty="0" smtClean="0">
                <a:solidFill>
                  <a:schemeClr val="tx1"/>
                </a:solidFill>
                <a:latin typeface="+mn-lt"/>
                <a:ea typeface="+mn-ea"/>
                <a:cs typeface="+mn-cs"/>
              </a:rPr>
              <a:t> by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reasons</a:t>
            </a:r>
            <a:r>
              <a:rPr lang="it-IT" sz="1200" kern="1200" baseline="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r>
              <a:rPr lang="it-IT" sz="1200" kern="1200" dirty="0" err="1" smtClean="0">
                <a:solidFill>
                  <a:schemeClr val="tx1"/>
                </a:solidFill>
                <a:latin typeface="+mn-lt"/>
                <a:ea typeface="+mn-ea"/>
                <a:cs typeface="+mn-cs"/>
              </a:rPr>
              <a:t>Consider</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simple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with a balance of 50. </a:t>
            </a:r>
            <a:r>
              <a:rPr lang="it-IT" sz="1200" kern="1200" dirty="0" err="1" smtClean="0">
                <a:solidFill>
                  <a:schemeClr val="tx1"/>
                </a:solidFill>
                <a:latin typeface="+mn-lt"/>
                <a:ea typeface="+mn-ea"/>
                <a:cs typeface="+mn-cs"/>
              </a:rPr>
              <a:t>If</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two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incoming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tell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to divide by 10 and </a:t>
            </a:r>
            <a:r>
              <a:rPr lang="it-IT" sz="1200" kern="1200" dirty="0" err="1" smtClean="0">
                <a:solidFill>
                  <a:schemeClr val="tx1"/>
                </a:solidFill>
                <a:latin typeface="+mn-lt"/>
                <a:ea typeface="+mn-ea"/>
                <a:cs typeface="+mn-cs"/>
              </a:rPr>
              <a:t>subtract</a:t>
            </a:r>
            <a:r>
              <a:rPr lang="it-IT" sz="1200" kern="1200" dirty="0" smtClean="0">
                <a:solidFill>
                  <a:schemeClr val="tx1"/>
                </a:solidFill>
                <a:latin typeface="+mn-lt"/>
                <a:ea typeface="+mn-ea"/>
                <a:cs typeface="+mn-cs"/>
              </a:rPr>
              <a:t> 3, the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2. </a:t>
            </a:r>
            <a:r>
              <a:rPr lang="it-IT" sz="1200" kern="1200" dirty="0" err="1" smtClean="0">
                <a:solidFill>
                  <a:schemeClr val="tx1"/>
                </a:solidFill>
                <a:latin typeface="+mn-lt"/>
                <a:ea typeface="+mn-ea"/>
                <a:cs typeface="+mn-cs"/>
              </a:rPr>
              <a:t>However</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order</a:t>
            </a:r>
            <a:r>
              <a:rPr lang="it-IT" sz="1200" kern="1200" dirty="0" smtClean="0">
                <a:solidFill>
                  <a:schemeClr val="tx1"/>
                </a:solidFill>
                <a:latin typeface="+mn-lt"/>
                <a:ea typeface="+mn-ea"/>
                <a:cs typeface="+mn-cs"/>
              </a:rPr>
              <a:t> must be </a:t>
            </a:r>
            <a:r>
              <a:rPr lang="it-IT" sz="1200" kern="1200" dirty="0" err="1" smtClean="0">
                <a:solidFill>
                  <a:schemeClr val="tx1"/>
                </a:solidFill>
                <a:latin typeface="+mn-lt"/>
                <a:ea typeface="+mn-ea"/>
                <a:cs typeface="+mn-cs"/>
              </a:rPr>
              <a:t>guaranteed</a:t>
            </a:r>
            <a:r>
              <a:rPr lang="it-IT" sz="1200" kern="1200" dirty="0" smtClean="0">
                <a:solidFill>
                  <a:schemeClr val="tx1"/>
                </a:solidFill>
                <a:latin typeface="+mn-lt"/>
                <a:ea typeface="+mn-ea"/>
                <a:cs typeface="+mn-cs"/>
              </a:rPr>
              <a:t> for </a:t>
            </a:r>
            <a:r>
              <a:rPr lang="it-IT" sz="1200" kern="1200" dirty="0" err="1" smtClean="0">
                <a:solidFill>
                  <a:schemeClr val="tx1"/>
                </a:solidFill>
                <a:latin typeface="+mn-lt"/>
                <a:ea typeface="+mn-ea"/>
                <a:cs typeface="+mn-cs"/>
              </a:rPr>
              <a:t>obtaining</a:t>
            </a:r>
            <a:r>
              <a:rPr lang="it-IT" sz="1200" kern="1200" baseline="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correct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imagine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only</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executed</a:t>
            </a:r>
            <a:r>
              <a:rPr lang="it-IT" sz="1200" kern="1200" baseline="0" dirty="0" smtClean="0">
                <a:solidFill>
                  <a:schemeClr val="tx1"/>
                </a:solidFill>
                <a:latin typeface="+mn-lt"/>
                <a:ea typeface="+mn-ea"/>
                <a:cs typeface="+mn-cs"/>
              </a:rPr>
              <a:t> in </a:t>
            </a:r>
            <a:r>
              <a:rPr lang="it-IT" sz="1200" kern="1200" baseline="0" dirty="0" err="1" smtClean="0">
                <a:solidFill>
                  <a:schemeClr val="tx1"/>
                </a:solidFill>
                <a:latin typeface="+mn-lt"/>
                <a:ea typeface="+mn-ea"/>
                <a:cs typeface="+mn-cs"/>
              </a:rPr>
              <a:t>sequential</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order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node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unable</a:t>
            </a:r>
            <a:r>
              <a:rPr lang="it-IT" sz="1200" kern="1200" baseline="0" dirty="0" smtClean="0">
                <a:solidFill>
                  <a:schemeClr val="tx1"/>
                </a:solidFill>
                <a:latin typeface="+mn-lt"/>
                <a:ea typeface="+mn-ea"/>
                <a:cs typeface="+mn-cs"/>
              </a:rPr>
              <a:t> to complete </a:t>
            </a:r>
            <a:r>
              <a:rPr lang="it-IT" sz="1200" kern="1200" baseline="0" dirty="0" err="1" smtClean="0">
                <a:solidFill>
                  <a:schemeClr val="tx1"/>
                </a:solidFill>
                <a:latin typeface="+mn-lt"/>
                <a:ea typeface="+mn-ea"/>
                <a:cs typeface="+mn-cs"/>
              </a:rPr>
              <a:t>its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before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next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arrives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fails</a:t>
            </a:r>
            <a:r>
              <a:rPr lang="it-IT" sz="1200" kern="1200" baseline="0" dirty="0" smtClean="0">
                <a:solidFill>
                  <a:schemeClr val="tx1"/>
                </a:solidFill>
                <a:latin typeface="+mn-lt"/>
                <a:ea typeface="+mn-ea"/>
                <a:cs typeface="+mn-cs"/>
              </a:rPr>
              <a:t>. </a:t>
            </a:r>
          </a:p>
          <a:p>
            <a:pPr marL="0" indent="0">
              <a:buNone/>
            </a:pP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Trade</a:t>
            </a:r>
            <a:r>
              <a:rPr lang="it-IT" sz="1200" kern="1200" baseline="0" dirty="0" smtClean="0">
                <a:solidFill>
                  <a:schemeClr val="tx1"/>
                </a:solidFill>
                <a:latin typeface="+mn-lt"/>
                <a:ea typeface="+mn-ea"/>
                <a:cs typeface="+mn-cs"/>
              </a:rPr>
              <a:t>-Off: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makes</a:t>
            </a:r>
            <a:r>
              <a:rPr lang="it-IT" sz="1200" kern="1200" baseline="0" dirty="0" smtClean="0">
                <a:solidFill>
                  <a:schemeClr val="tx1"/>
                </a:solidFill>
                <a:latin typeface="+mn-lt"/>
                <a:ea typeface="+mn-ea"/>
                <a:cs typeface="+mn-cs"/>
              </a:rPr>
              <a:t> slow </a:t>
            </a:r>
            <a:r>
              <a:rPr lang="it-IT" sz="1200" kern="1200" baseline="0" dirty="0" err="1" smtClean="0">
                <a:solidFill>
                  <a:schemeClr val="tx1"/>
                </a:solidFill>
                <a:latin typeface="+mn-lt"/>
                <a:ea typeface="+mn-ea"/>
                <a:cs typeface="+mn-cs"/>
              </a:rPr>
              <a:t>blockchains</a:t>
            </a:r>
            <a:r>
              <a:rPr lang="it-IT" sz="1200" kern="1200" baseline="0" dirty="0" smtClean="0">
                <a:solidFill>
                  <a:schemeClr val="tx1"/>
                </a:solidFill>
                <a:latin typeface="+mn-lt"/>
                <a:ea typeface="+mn-ea"/>
                <a:cs typeface="+mn-cs"/>
              </a:rPr>
              <a:t>.</a:t>
            </a:r>
          </a:p>
          <a:p>
            <a:pPr marL="0" indent="0">
              <a:buNone/>
            </a:pPr>
            <a:r>
              <a:rPr lang="it-IT" sz="1200" kern="1200" baseline="0" dirty="0" smtClean="0">
                <a:solidFill>
                  <a:schemeClr val="tx1"/>
                </a:solidFill>
                <a:latin typeface="+mn-lt"/>
                <a:ea typeface="+mn-ea"/>
                <a:cs typeface="+mn-cs"/>
              </a:rPr>
              <a:t> The more </a:t>
            </a:r>
            <a:r>
              <a:rPr lang="it-IT" sz="1200" kern="1200" baseline="0" dirty="0" err="1" smtClean="0">
                <a:solidFill>
                  <a:schemeClr val="tx1"/>
                </a:solidFill>
                <a:latin typeface="+mn-lt"/>
                <a:ea typeface="+mn-ea"/>
                <a:cs typeface="+mn-cs"/>
              </a:rPr>
              <a:t>computations</a:t>
            </a:r>
            <a:r>
              <a:rPr lang="it-IT" sz="1200" kern="1200" baseline="0" dirty="0" smtClean="0">
                <a:solidFill>
                  <a:schemeClr val="tx1"/>
                </a:solidFill>
                <a:latin typeface="+mn-lt"/>
                <a:ea typeface="+mn-ea"/>
                <a:cs typeface="+mn-cs"/>
              </a:rPr>
              <a:t> a Smart </a:t>
            </a:r>
            <a:r>
              <a:rPr lang="it-IT" sz="1200" kern="1200" baseline="0" dirty="0" err="1" smtClean="0">
                <a:solidFill>
                  <a:schemeClr val="tx1"/>
                </a:solidFill>
                <a:latin typeface="+mn-lt"/>
                <a:ea typeface="+mn-ea"/>
                <a:cs typeface="+mn-cs"/>
              </a:rPr>
              <a:t>Contract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needs</a:t>
            </a:r>
            <a:r>
              <a:rPr lang="it-IT" sz="1200" kern="1200" baseline="0" dirty="0" smtClean="0">
                <a:solidFill>
                  <a:schemeClr val="tx1"/>
                </a:solidFill>
                <a:latin typeface="+mn-lt"/>
                <a:ea typeface="+mn-ea"/>
                <a:cs typeface="+mn-cs"/>
              </a:rPr>
              <a:t>, the more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delayed</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3. The </a:t>
            </a:r>
            <a:r>
              <a:rPr lang="it-IT" sz="1200" kern="1200" baseline="0" dirty="0" err="1" smtClean="0">
                <a:solidFill>
                  <a:schemeClr val="tx1"/>
                </a:solidFill>
                <a:latin typeface="+mn-lt"/>
                <a:ea typeface="+mn-ea"/>
                <a:cs typeface="+mn-cs"/>
              </a:rPr>
              <a:t>entities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provide</a:t>
            </a:r>
            <a:r>
              <a:rPr lang="it-IT" sz="1200" kern="1200" baseline="0" dirty="0" smtClean="0">
                <a:solidFill>
                  <a:schemeClr val="tx1"/>
                </a:solidFill>
                <a:latin typeface="+mn-lt"/>
                <a:ea typeface="+mn-ea"/>
                <a:cs typeface="+mn-cs"/>
              </a:rPr>
              <a:t> the data for the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are so </a:t>
            </a:r>
            <a:r>
              <a:rPr lang="it-IT" sz="1200" kern="1200" baseline="0" dirty="0" err="1" smtClean="0">
                <a:solidFill>
                  <a:schemeClr val="tx1"/>
                </a:solidFill>
                <a:latin typeface="+mn-lt"/>
                <a:ea typeface="+mn-ea"/>
                <a:cs typeface="+mn-cs"/>
              </a:rPr>
              <a:t>called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data for an </a:t>
            </a:r>
            <a:r>
              <a:rPr lang="it-IT" sz="1200" kern="1200" baseline="0" dirty="0" err="1" smtClean="0">
                <a:solidFill>
                  <a:schemeClr val="tx1"/>
                </a:solidFill>
                <a:latin typeface="+mn-lt"/>
                <a:ea typeface="+mn-ea"/>
                <a:cs typeface="+mn-cs"/>
              </a:rPr>
              <a:t>election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result</a:t>
            </a:r>
            <a:r>
              <a:rPr lang="it-IT" sz="1200" kern="1200" baseline="0" dirty="0" smtClean="0">
                <a:solidFill>
                  <a:schemeClr val="tx1"/>
                </a:solidFill>
                <a:latin typeface="+mn-lt"/>
                <a:ea typeface="+mn-ea"/>
                <a:cs typeface="+mn-cs"/>
              </a:rPr>
              <a:t>). BUT How far can </a:t>
            </a:r>
            <a:r>
              <a:rPr lang="it-IT" sz="1200" kern="1200" baseline="0" dirty="0" err="1" smtClean="0">
                <a:solidFill>
                  <a:schemeClr val="tx1"/>
                </a:solidFill>
                <a:latin typeface="+mn-lt"/>
                <a:ea typeface="+mn-ea"/>
                <a:cs typeface="+mn-cs"/>
              </a:rPr>
              <a:t>we</a:t>
            </a:r>
            <a:r>
              <a:rPr lang="it-IT" sz="1200" kern="1200" baseline="0" dirty="0" smtClean="0">
                <a:solidFill>
                  <a:schemeClr val="tx1"/>
                </a:solidFill>
                <a:latin typeface="+mn-lt"/>
                <a:ea typeface="+mn-ea"/>
                <a:cs typeface="+mn-cs"/>
              </a:rPr>
              <a:t> trust </a:t>
            </a:r>
            <a:r>
              <a:rPr lang="it-IT" sz="1200" kern="1200" baseline="0" dirty="0" err="1" smtClean="0">
                <a:solidFill>
                  <a:schemeClr val="tx1"/>
                </a:solidFill>
                <a:latin typeface="+mn-lt"/>
                <a:ea typeface="+mn-ea"/>
                <a:cs typeface="+mn-cs"/>
              </a:rPr>
              <a:t>this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Event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convalidate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me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also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has</a:t>
            </a:r>
            <a:r>
              <a:rPr lang="it-IT" sz="1200" kern="1200" baseline="0" dirty="0" smtClean="0">
                <a:solidFill>
                  <a:schemeClr val="tx1"/>
                </a:solidFill>
                <a:latin typeface="+mn-lt"/>
                <a:ea typeface="+mn-ea"/>
                <a:cs typeface="+mn-cs"/>
              </a:rPr>
              <a:t> bed </a:t>
            </a:r>
            <a:r>
              <a:rPr lang="it-IT" sz="1200" kern="1200" baseline="0" dirty="0" err="1" smtClean="0">
                <a:solidFill>
                  <a:schemeClr val="tx1"/>
                </a:solidFill>
                <a:latin typeface="+mn-lt"/>
                <a:ea typeface="+mn-ea"/>
                <a:cs typeface="+mn-cs"/>
              </a:rPr>
              <a:t>intentions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whole</a:t>
            </a:r>
            <a:r>
              <a:rPr lang="it-IT" sz="1200" kern="1200" baseline="0" dirty="0" smtClean="0">
                <a:solidFill>
                  <a:schemeClr val="tx1"/>
                </a:solidFill>
                <a:latin typeface="+mn-lt"/>
                <a:ea typeface="+mn-ea"/>
                <a:cs typeface="+mn-cs"/>
              </a:rPr>
              <a:t> model breaks down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4. </a:t>
            </a:r>
            <a:r>
              <a:rPr lang="it-IT" sz="1200" kern="1200" baseline="0" dirty="0" err="1" smtClean="0">
                <a:solidFill>
                  <a:schemeClr val="tx1"/>
                </a:solidFill>
                <a:latin typeface="+mn-lt"/>
                <a:ea typeface="+mn-ea"/>
                <a:cs typeface="+mn-cs"/>
              </a:rPr>
              <a:t>Even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shuold</a:t>
            </a:r>
            <a:r>
              <a:rPr lang="it-IT" sz="1200" kern="1200" baseline="0" dirty="0" smtClean="0">
                <a:solidFill>
                  <a:schemeClr val="tx1"/>
                </a:solidFill>
                <a:latin typeface="+mn-lt"/>
                <a:ea typeface="+mn-ea"/>
                <a:cs typeface="+mn-cs"/>
              </a:rPr>
              <a:t> work on a </a:t>
            </a:r>
            <a:r>
              <a:rPr lang="it-IT" sz="1200" kern="1200" baseline="0" dirty="0" err="1" smtClean="0">
                <a:solidFill>
                  <a:schemeClr val="tx1"/>
                </a:solidFill>
                <a:latin typeface="+mn-lt"/>
                <a:ea typeface="+mn-ea"/>
                <a:cs typeface="+mn-cs"/>
              </a:rPr>
              <a:t>decentralized</a:t>
            </a:r>
            <a:r>
              <a:rPr lang="it-IT" sz="1200" kern="1200" baseline="0" dirty="0" smtClean="0">
                <a:solidFill>
                  <a:schemeClr val="tx1"/>
                </a:solidFill>
                <a:latin typeface="+mn-lt"/>
                <a:ea typeface="+mn-ea"/>
                <a:cs typeface="+mn-cs"/>
              </a:rPr>
              <a:t> model,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slowly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moving</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towards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execution</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in China </a:t>
            </a:r>
            <a:r>
              <a:rPr lang="it-IT" sz="1200" kern="1200" baseline="0" dirty="0" err="1" smtClean="0">
                <a:solidFill>
                  <a:schemeClr val="tx1"/>
                </a:solidFill>
                <a:latin typeface="+mn-lt"/>
                <a:ea typeface="+mn-ea"/>
                <a:cs typeface="+mn-cs"/>
              </a:rPr>
              <a:t>were</a:t>
            </a:r>
            <a:r>
              <a:rPr lang="it-IT" sz="1200" kern="1200" baseline="0" dirty="0" smtClean="0">
                <a:solidFill>
                  <a:schemeClr val="tx1"/>
                </a:solidFill>
                <a:latin typeface="+mn-lt"/>
                <a:ea typeface="+mn-ea"/>
                <a:cs typeface="+mn-cs"/>
              </a:rPr>
              <a:t> the the </a:t>
            </a:r>
            <a:r>
              <a:rPr lang="it-IT" sz="1200" kern="1200" baseline="0" dirty="0" err="1" smtClean="0">
                <a:solidFill>
                  <a:schemeClr val="tx1"/>
                </a:solidFill>
                <a:latin typeface="+mn-lt"/>
                <a:ea typeface="+mn-ea"/>
                <a:cs typeface="+mn-cs"/>
              </a:rPr>
              <a:t>electricity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cost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low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are more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means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always</a:t>
            </a:r>
            <a:r>
              <a:rPr lang="it-IT" sz="1200" kern="1200" baseline="0" dirty="0" smtClean="0">
                <a:solidFill>
                  <a:schemeClr val="tx1"/>
                </a:solidFill>
                <a:latin typeface="+mn-lt"/>
                <a:ea typeface="+mn-ea"/>
                <a:cs typeface="+mn-cs"/>
              </a:rPr>
              <a:t> more the </a:t>
            </a:r>
            <a:r>
              <a:rPr lang="it-IT" sz="1200" kern="1200" baseline="0" dirty="0" err="1" smtClean="0">
                <a:solidFill>
                  <a:schemeClr val="tx1"/>
                </a:solidFill>
                <a:latin typeface="+mn-lt"/>
                <a:ea typeface="+mn-ea"/>
                <a:cs typeface="+mn-cs"/>
              </a:rPr>
              <a:t>risk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becomes</a:t>
            </a:r>
            <a:r>
              <a:rPr lang="it-IT" sz="1200" kern="1200" baseline="0" dirty="0" smtClean="0">
                <a:solidFill>
                  <a:schemeClr val="tx1"/>
                </a:solidFill>
                <a:latin typeface="+mn-lt"/>
                <a:ea typeface="+mn-ea"/>
                <a:cs typeface="+mn-cs"/>
              </a:rPr>
              <a:t> more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and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few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people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controls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bussiness</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err="1" smtClean="0">
                <a:solidFill>
                  <a:schemeClr val="tx1"/>
                </a:solidFill>
                <a:latin typeface="+mn-lt"/>
                <a:ea typeface="+mn-ea"/>
                <a:cs typeface="+mn-cs"/>
              </a:rPr>
              <a:t>Another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a:t>
            </a:r>
            <a:r>
              <a:rPr lang="it-IT" sz="1200" kern="1200" dirty="0" err="1" smtClean="0">
                <a:solidFill>
                  <a:schemeClr val="tx1"/>
                </a:solidFill>
                <a:latin typeface="+mn-lt"/>
                <a:ea typeface="+mn-ea"/>
                <a:cs typeface="+mn-cs"/>
              </a:rPr>
              <a:t>oday</a:t>
            </a:r>
            <a:r>
              <a:rPr lang="it-IT" sz="1200" kern="1200" dirty="0" smtClean="0">
                <a:solidFill>
                  <a:schemeClr val="tx1"/>
                </a:solidFill>
                <a:latin typeface="+mn-lt"/>
                <a:ea typeface="+mn-ea"/>
                <a:cs typeface="+mn-cs"/>
              </a:rPr>
              <a:t>, 80% of </a:t>
            </a:r>
            <a:r>
              <a:rPr lang="it-IT" sz="1200" kern="1200" dirty="0" err="1" smtClean="0">
                <a:solidFill>
                  <a:schemeClr val="tx1"/>
                </a:solidFill>
                <a:latin typeface="+mn-lt"/>
                <a:ea typeface="+mn-ea"/>
                <a:cs typeface="+mn-cs"/>
              </a:rPr>
              <a:t>Bitcoin’s</a:t>
            </a:r>
            <a:r>
              <a:rPr lang="it-IT" sz="1200" kern="1200" dirty="0" smtClean="0">
                <a:solidFill>
                  <a:schemeClr val="tx1"/>
                </a:solidFill>
                <a:latin typeface="+mn-lt"/>
                <a:ea typeface="+mn-ea"/>
                <a:cs typeface="+mn-cs"/>
              </a:rPr>
              <a:t> network </a:t>
            </a:r>
            <a:r>
              <a:rPr lang="it-IT" sz="1200" kern="1200" dirty="0" err="1" smtClean="0">
                <a:solidFill>
                  <a:schemeClr val="tx1"/>
                </a:solidFill>
                <a:latin typeface="+mn-lt"/>
                <a:ea typeface="+mn-ea"/>
                <a:cs typeface="+mn-cs"/>
              </a:rPr>
              <a:t>stays</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in </a:t>
            </a:r>
            <a:r>
              <a:rPr lang="it-IT" sz="1200" u="sng" kern="1200" dirty="0" smtClean="0">
                <a:solidFill>
                  <a:schemeClr val="tx1"/>
                </a:solidFill>
                <a:latin typeface="+mn-lt"/>
                <a:ea typeface="+mn-ea"/>
                <a:cs typeface="+mn-cs"/>
                <a:hlinkClick r:id="rId3"/>
              </a:rPr>
              <a:t>one country</a:t>
            </a:r>
            <a:r>
              <a:rPr lang="it-IT" sz="1200" u="sng" kern="1200" dirty="0" smtClean="0">
                <a:solidFill>
                  <a:schemeClr val="tx1"/>
                </a:solidFill>
                <a:latin typeface="+mn-lt"/>
                <a:ea typeface="+mn-ea"/>
                <a:cs typeface="+mn-cs"/>
              </a:rPr>
              <a:t>. </a:t>
            </a:r>
            <a:endParaRPr lang="it-IT" sz="1200" kern="1200" baseline="0" dirty="0" smtClean="0">
              <a:solidFill>
                <a:schemeClr val="tx1"/>
              </a:solidFill>
              <a:latin typeface="+mn-lt"/>
              <a:ea typeface="+mn-ea"/>
              <a:cs typeface="+mn-cs"/>
            </a:endParaRPr>
          </a:p>
          <a:p>
            <a:pPr marL="228600" indent="-228600">
              <a:buAutoNum type="arabicPeriod"/>
            </a:pPr>
            <a:endParaRPr lang="it-IT" sz="1200" kern="1200" baseline="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Improve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solidity</a:t>
            </a:r>
            <a:r>
              <a:rPr lang="it-IT" sz="1200" kern="1200" baseline="0" dirty="0" smtClean="0">
                <a:solidFill>
                  <a:schemeClr val="tx1"/>
                </a:solidFill>
                <a:effectLst/>
                <a:latin typeface="+mn-lt"/>
                <a:ea typeface="+mn-ea"/>
                <a:cs typeface="+mn-cs"/>
              </a:rPr>
              <a:t> to </a:t>
            </a:r>
            <a:r>
              <a:rPr lang="it-IT" sz="1200" kern="1200" baseline="0" dirty="0" err="1" smtClean="0">
                <a:solidFill>
                  <a:schemeClr val="tx1"/>
                </a:solidFill>
                <a:effectLst/>
                <a:latin typeface="+mn-lt"/>
                <a:ea typeface="+mn-ea"/>
                <a:cs typeface="+mn-cs"/>
              </a:rPr>
              <a:t>make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more </a:t>
            </a:r>
            <a:r>
              <a:rPr lang="it-IT" sz="1200" kern="1200" baseline="0" dirty="0" err="1" smtClean="0">
                <a:solidFill>
                  <a:schemeClr val="tx1"/>
                </a:solidFill>
                <a:effectLst/>
                <a:latin typeface="+mn-lt"/>
                <a:ea typeface="+mn-ea"/>
                <a:cs typeface="+mn-cs"/>
              </a:rPr>
              <a:t>intuitiv</a:t>
            </a:r>
            <a:r>
              <a:rPr lang="it-IT" sz="1200" kern="1200" baseline="0" dirty="0" smtClean="0">
                <a:solidFill>
                  <a:schemeClr val="tx1"/>
                </a:solidFill>
                <a:effectLst/>
                <a:latin typeface="+mn-lt"/>
                <a:ea typeface="+mn-ea"/>
                <a:cs typeface="+mn-cs"/>
              </a:rPr>
              <a:t> for the </a:t>
            </a:r>
            <a:r>
              <a:rPr lang="it-IT" sz="1200" kern="1200" baseline="0" dirty="0" err="1" smtClean="0">
                <a:solidFill>
                  <a:schemeClr val="tx1"/>
                </a:solidFill>
                <a:effectLst/>
                <a:latin typeface="+mn-lt"/>
                <a:ea typeface="+mn-ea"/>
                <a:cs typeface="+mn-cs"/>
              </a:rPr>
              <a:t>developers</a:t>
            </a:r>
            <a:r>
              <a:rPr lang="it-IT" sz="1200" kern="1200" baseline="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(COS)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of the proliferation of insecure smart contracts is that the documentation of known vulnerabilities is is shredded across the network.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(RICENTLY)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Let's talk about the main applications of </a:t>
            </a:r>
            <a:r>
              <a:rPr lang="en-GB" baseline="0" dirty="0" err="1" smtClean="0"/>
              <a:t>blockchain</a:t>
            </a:r>
            <a:r>
              <a:rPr lang="en-GB" baseline="0" dirty="0" smtClean="0"/>
              <a:t> technology</a:t>
            </a:r>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a:t>
            </a:r>
          </a:p>
          <a:p>
            <a:endParaRPr lang="en-GB" baseline="0" dirty="0" smtClean="0"/>
          </a:p>
          <a:p>
            <a:r>
              <a:rPr lang="en-GB" baseline="0" dirty="0" smtClean="0"/>
              <a:t>3. </a:t>
            </a:r>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4/25/17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4/25/17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4/25/17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483320"/>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err="1" smtClean="0">
                <a:latin typeface="+mj-lt"/>
              </a:rPr>
              <a:t>Blockchain</a:t>
            </a:r>
            <a:r>
              <a:rPr lang="en-GB" sz="3200" dirty="0" smtClean="0">
                <a:latin typeface="+mj-lt"/>
              </a:rPr>
              <a:t>	</a:t>
            </a:r>
          </a:p>
          <a:p>
            <a:pPr lvl="1"/>
            <a:r>
              <a:rPr lang="en-GB" sz="2800" dirty="0" smtClean="0">
                <a:latin typeface="+mj-lt"/>
              </a:rPr>
              <a:t>What is a </a:t>
            </a:r>
            <a:r>
              <a:rPr lang="en-GB" sz="2800" dirty="0" err="1" smtClean="0">
                <a:latin typeface="+mj-lt"/>
              </a:rPr>
              <a:t>Blockchain</a:t>
            </a:r>
            <a:r>
              <a:rPr lang="en-GB" sz="2800" dirty="0" smtClean="0">
                <a:latin typeface="+mj-lt"/>
              </a:rPr>
              <a:t>?</a:t>
            </a:r>
          </a:p>
          <a:p>
            <a:pPr lvl="1"/>
            <a:r>
              <a:rPr lang="en-GB" sz="2800" dirty="0" smtClean="0">
                <a:latin typeface="+mj-lt"/>
              </a:rPr>
              <a:t>How does it work?</a:t>
            </a:r>
          </a:p>
          <a:p>
            <a:r>
              <a:rPr lang="en-GB" sz="3200" dirty="0" smtClean="0">
                <a:latin typeface="+mj-lt"/>
              </a:rPr>
              <a:t>Smart Contracts Introduction</a:t>
            </a:r>
          </a:p>
          <a:p>
            <a:pPr lvl="1"/>
            <a:r>
              <a:rPr lang="en-GB" sz="2800" dirty="0" smtClean="0">
                <a:latin typeface="+mj-lt"/>
              </a:rPr>
              <a:t>What is a Smart Contract?</a:t>
            </a:r>
          </a:p>
          <a:p>
            <a:pPr lvl="1"/>
            <a:r>
              <a:rPr lang="en-GB" sz="2800" dirty="0" smtClean="0">
                <a:latin typeface="+mj-lt"/>
              </a:rPr>
              <a:t>Scenario Example</a:t>
            </a:r>
          </a:p>
          <a:p>
            <a:pPr lvl="1"/>
            <a:r>
              <a:rPr lang="en-GB" sz="2800" dirty="0" smtClean="0">
                <a:latin typeface="+mj-lt"/>
              </a:rPr>
              <a:t>Traditional Contracts vs. Smart Contracts</a:t>
            </a:r>
          </a:p>
          <a:p>
            <a:pPr lvl="1"/>
            <a:r>
              <a:rPr lang="en-GB" sz="2800" dirty="0" smtClean="0">
                <a:latin typeface="+mj-lt"/>
              </a:rPr>
              <a:t>Possible applications</a:t>
            </a:r>
          </a:p>
          <a:p>
            <a:pPr lvl="1"/>
            <a:r>
              <a:rPr lang="en-GB" sz="2800" dirty="0" err="1" smtClean="0">
                <a:latin typeface="+mj-lt"/>
              </a:rPr>
              <a:t>Ethereum</a:t>
            </a:r>
            <a:r>
              <a:rPr lang="en-GB" sz="2800" dirty="0" smtClean="0">
                <a:latin typeface="+mj-lt"/>
              </a:rPr>
              <a:t>, </a:t>
            </a:r>
            <a:r>
              <a:rPr lang="en-GB" sz="2800" dirty="0" err="1" smtClean="0">
                <a:latin typeface="+mj-lt"/>
              </a:rPr>
              <a:t>Blockchain</a:t>
            </a:r>
            <a:r>
              <a:rPr lang="en-GB" sz="2800" dirty="0" smtClean="0">
                <a:latin typeface="+mj-lt"/>
              </a:rPr>
              <a:t>-based Platform</a:t>
            </a:r>
          </a:p>
          <a:p>
            <a:pPr lvl="1"/>
            <a:endParaRPr lang="en-GB" sz="28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 name="Connettore 2 3"/>
          <p:cNvCxnSpPr/>
          <p:nvPr/>
        </p:nvCxnSpPr>
        <p:spPr>
          <a:xfrm flipH="1">
            <a:off x="5586154" y="2306173"/>
            <a:ext cx="2625249" cy="280391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downLeft)">
                                      <p:cBhvr>
                                        <p:cTn id="24"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a:t>
            </a:r>
            <a:r>
              <a:rPr lang="en-GB" sz="4000" smtClean="0">
                <a:latin typeface="+mj-lt"/>
              </a:rPr>
              <a:t>player chooses </a:t>
            </a:r>
            <a:r>
              <a:rPr lang="en-GB" sz="4000" dirty="0" smtClean="0">
                <a:latin typeface="+mj-lt"/>
              </a:rPr>
              <a:t>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263535"/>
            <a:ext cx="10131425" cy="52385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a:t>
            </a:r>
            <a:r>
              <a:rPr lang="en-GB" sz="4000" smtClean="0">
                <a:latin typeface="+mj-lt"/>
              </a:rPr>
              <a:t>grew too </a:t>
            </a:r>
            <a:r>
              <a:rPr lang="en-GB" sz="4000" dirty="0" smtClean="0">
                <a:latin typeface="+mj-lt"/>
              </a:rPr>
              <a:t>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Must be performed by the owner</a:t>
            </a:r>
          </a:p>
          <a:p>
            <a:r>
              <a:rPr lang="en-GB" sz="4000" dirty="0" smtClean="0">
                <a:latin typeface="+mj-lt"/>
              </a:rPr>
              <a:t>Goal: not to pay the winner</a:t>
            </a:r>
          </a:p>
          <a:p>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does not include in blocks the transactions in order to be the last player</a:t>
            </a: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z="3200" dirty="0"/>
              <a:t>4.2 MOST FAMOUS ATTACKS – Govern-Mental– </a:t>
            </a:r>
            <a:r>
              <a:rPr lang="en-GB" sz="3200" dirty="0" smtClean="0"/>
              <a:t>Vulnerabilities</a:t>
            </a:r>
            <a:endParaRPr lang="en-GB" sz="32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limits</a:t>
            </a:r>
          </a:p>
          <a:p>
            <a:r>
              <a:rPr lang="en-GB" sz="4000" dirty="0" smtClean="0">
                <a:latin typeface="+mj-lt"/>
              </a:rPr>
              <a:t>Unpredictable state </a:t>
            </a: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467865"/>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3800" dirty="0" smtClean="0">
                <a:latin typeface="+mj-lt"/>
              </a:rPr>
              <a:t>No contractual obligation for miners</a:t>
            </a:r>
          </a:p>
          <a:p>
            <a:r>
              <a:rPr lang="en-GB" sz="4000" dirty="0" smtClean="0">
                <a:latin typeface="+mj-lt"/>
              </a:rPr>
              <a:t>Turing-complete smart contracts are slow</a:t>
            </a:r>
          </a:p>
          <a:p>
            <a:pPr lvl="1"/>
            <a:r>
              <a:rPr lang="en-GB" sz="4000" dirty="0" smtClean="0">
                <a:latin typeface="+mj-lt"/>
              </a:rPr>
              <a:t>contracts can only be executed in sequential order</a:t>
            </a:r>
          </a:p>
          <a:p>
            <a:r>
              <a:rPr lang="en-GB" sz="4000" dirty="0" smtClean="0">
                <a:latin typeface="+mj-lt"/>
              </a:rPr>
              <a:t>Oracles break the trust model</a:t>
            </a:r>
          </a:p>
          <a:p>
            <a:r>
              <a:rPr lang="en-GB" sz="4000" dirty="0" smtClean="0">
                <a:latin typeface="+mj-lt"/>
              </a:rPr>
              <a:t>Centralized decentralization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5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4876</TotalTime>
  <Words>5000</Words>
  <Application>Microsoft Macintosh PowerPoint</Application>
  <PresentationFormat>Widescreen</PresentationFormat>
  <Paragraphs>695</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Arial</vt:lpstr>
      <vt:lpstr>Calibri</vt:lpstr>
      <vt:lpstr>Calibri Light</vt:lpstr>
      <vt:lpstr>Wingdings</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Vulnerabilities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240</cp:revision>
  <dcterms:created xsi:type="dcterms:W3CDTF">2017-03-12T09:30:45Z</dcterms:created>
  <dcterms:modified xsi:type="dcterms:W3CDTF">2017-04-25T12:34:53Z</dcterms:modified>
</cp:coreProperties>
</file>